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77" r:id="rId6"/>
    <p:sldId id="266" r:id="rId7"/>
    <p:sldId id="267" r:id="rId8"/>
    <p:sldId id="268" r:id="rId9"/>
    <p:sldId id="278" r:id="rId10"/>
    <p:sldId id="269" r:id="rId11"/>
    <p:sldId id="279" r:id="rId12"/>
    <p:sldId id="280" r:id="rId13"/>
    <p:sldId id="281" r:id="rId14"/>
    <p:sldId id="282" r:id="rId15"/>
    <p:sldId id="270" r:id="rId16"/>
    <p:sldId id="271" r:id="rId17"/>
    <p:sldId id="272" r:id="rId18"/>
    <p:sldId id="273" r:id="rId19"/>
    <p:sldId id="274" r:id="rId20"/>
    <p:sldId id="275" r:id="rId21"/>
    <p:sldId id="283" r:id="rId22"/>
    <p:sldId id="284" r:id="rId23"/>
    <p:sldId id="285" r:id="rId24"/>
    <p:sldId id="287" r:id="rId25"/>
    <p:sldId id="286" r:id="rId26"/>
    <p:sldId id="276" r:id="rId27"/>
    <p:sldId id="261" r:id="rId28"/>
    <p:sldId id="262" r:id="rId29"/>
    <p:sldId id="257" r:id="rId30"/>
    <p:sldId id="25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9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17D2A-9977-4460-B98C-F68C1124F7B7}" type="datetimeFigureOut">
              <a:rPr lang="ru-RU" smtClean="0"/>
              <a:pPr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7A0F-51A3-4CE5-8FE3-4C65D3D376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Задание 27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30581"/>
            <a:ext cx="8208912" cy="446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Комментарий </a:t>
            </a:r>
            <a:r>
              <a:rPr lang="ru-RU" sz="2800" dirty="0" smtClean="0"/>
              <a:t>– это анализ текста под углом зрения сформулированной проблемы.</a:t>
            </a:r>
          </a:p>
          <a:p>
            <a:r>
              <a:rPr lang="ru-RU" sz="2800" dirty="0" smtClean="0"/>
              <a:t>-Рассуждение по поводу сформулированной проблемы.</a:t>
            </a:r>
          </a:p>
          <a:p>
            <a:r>
              <a:rPr lang="ru-RU" sz="2800" dirty="0" smtClean="0"/>
              <a:t> </a:t>
            </a:r>
          </a:p>
          <a:p>
            <a:pPr lvl="0"/>
            <a:r>
              <a:rPr lang="ru-RU" sz="2800" dirty="0" smtClean="0"/>
              <a:t>В комментарии, опираясь на текст, следует ответить на вопрос: как автор от вопроса</a:t>
            </a:r>
          </a:p>
          <a:p>
            <a:r>
              <a:rPr lang="ru-RU" sz="2800" dirty="0" smtClean="0"/>
              <a:t> (</a:t>
            </a:r>
            <a:r>
              <a:rPr lang="ru-RU" sz="2800" dirty="0" smtClean="0">
                <a:solidFill>
                  <a:srgbClr val="FF0000"/>
                </a:solidFill>
              </a:rPr>
              <a:t>проблемы</a:t>
            </a:r>
            <a:r>
              <a:rPr lang="ru-RU" sz="2800" dirty="0" smtClean="0"/>
              <a:t>)  приходит  к  определенному  ответу  (</a:t>
            </a:r>
            <a:r>
              <a:rPr lang="ru-RU" sz="2800" dirty="0" smtClean="0">
                <a:solidFill>
                  <a:srgbClr val="FF0000"/>
                </a:solidFill>
              </a:rPr>
              <a:t>позиции автора</a:t>
            </a:r>
            <a:r>
              <a:rPr lang="ru-RU" sz="2800" dirty="0" smtClean="0"/>
              <a:t>).</a:t>
            </a:r>
          </a:p>
          <a:p>
            <a:pPr marL="342900" indent="-342900">
              <a:lnSpc>
                <a:spcPct val="114000"/>
              </a:lnSpc>
              <a:buFont typeface="Arial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65824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Комментарий подменяется пересказом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«автор показал, как </a:t>
            </a:r>
            <a:r>
              <a:rPr lang="ru-RU" dirty="0" err="1" smtClean="0"/>
              <a:t>Селиван</a:t>
            </a:r>
            <a:r>
              <a:rPr lang="ru-RU" dirty="0" smtClean="0"/>
              <a:t> привез шкатулку»-это </a:t>
            </a:r>
            <a:r>
              <a:rPr lang="ru-RU" dirty="0" smtClean="0">
                <a:solidFill>
                  <a:srgbClr val="FF0000"/>
                </a:solidFill>
              </a:rPr>
              <a:t>иллюстрация.</a:t>
            </a:r>
          </a:p>
          <a:p>
            <a:r>
              <a:rPr lang="ru-RU" dirty="0" smtClean="0"/>
              <a:t>А если «однажды </a:t>
            </a:r>
            <a:r>
              <a:rPr lang="ru-RU" dirty="0" err="1" smtClean="0"/>
              <a:t>Селиван</a:t>
            </a:r>
            <a:r>
              <a:rPr lang="ru-RU" dirty="0" smtClean="0"/>
              <a:t> привез шкатулку»-это </a:t>
            </a:r>
            <a:r>
              <a:rPr lang="ru-RU" dirty="0" smtClean="0">
                <a:solidFill>
                  <a:srgbClr val="FF0000"/>
                </a:solidFill>
              </a:rPr>
              <a:t>пересказ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комментарий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повествует</a:t>
            </a:r>
          </a:p>
          <a:p>
            <a:r>
              <a:rPr lang="ru-RU" dirty="0" smtClean="0"/>
              <a:t>Автор изображает</a:t>
            </a:r>
          </a:p>
          <a:p>
            <a:r>
              <a:rPr lang="ru-RU" dirty="0" smtClean="0"/>
              <a:t>Автор акцентирует внимание на…..</a:t>
            </a:r>
          </a:p>
          <a:p>
            <a:r>
              <a:rPr lang="ru-RU" dirty="0" smtClean="0"/>
              <a:t>Автор убеждает..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пересказ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Описание героев</a:t>
            </a:r>
          </a:p>
          <a:p>
            <a:r>
              <a:rPr lang="ru-RU" dirty="0" smtClean="0"/>
              <a:t>Излагаете текст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Пояснение-микровывод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77027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 </a:t>
            </a:r>
          </a:p>
          <a:p>
            <a:endParaRPr lang="ru-RU" sz="2800" dirty="0" smtClean="0">
              <a:solidFill>
                <a:prstClr val="black"/>
              </a:solidFill>
            </a:endParaRPr>
          </a:p>
          <a:p>
            <a:endParaRPr lang="ru-RU" sz="2800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326676"/>
            <a:ext cx="8748464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  <a:tab pos="6045200" algn="l"/>
                <a:tab pos="91694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Пример-иллюстрация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это  значимая для  раскрытия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  <a:tab pos="6045200" algn="l"/>
                <a:tab pos="91694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поставленной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проблемы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информация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3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текста,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  <a:tab pos="6045200" algn="l"/>
                <a:tab pos="91694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сопровождаемая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пояснениями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интерпретациями учащегося.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  <a:tab pos="6045200" algn="l"/>
                <a:tab pos="91694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Пример: Что говорит автор? Что делает герой?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  <a:tab pos="6045200" algn="l"/>
                <a:tab pos="91694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Пояснение к примеру: Как? Зачем? Почему? С какой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27400" algn="l"/>
                <a:tab pos="6045200" algn="l"/>
                <a:tab pos="91694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целью? Что это означает?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38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-79342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254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Косвенное цитирование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625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Автор подчеркивает, что, 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поддаваясь своим низменным потребностям, человек способствует саморазрушению. Конечно же, очень важно найти тот внутренний стержень, который позволит противостоять злу и направить всю свою деятельность на совершенствование себя и мира вокруг нас.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1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78131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445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Размышление над фактами, событиями, упоминаемыми в тексте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44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Юрий Яковлев изображает мальчика-велосипедиста, который въезжает на заминированный фашистами мост, чтобы предупредить, уберечь от гибели колонну советских солдат. Это настоящий подвиг самопожертвования, и только сильный духом человек мог совершить такой поступок.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613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Приводим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примеры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628800"/>
            <a:ext cx="3657600" cy="4619600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4500" b="1" dirty="0" smtClean="0"/>
              <a:t>Автор обращается к собственному опыту и вспоминает…</a:t>
            </a:r>
          </a:p>
          <a:p>
            <a:r>
              <a:rPr lang="ru-RU" sz="4500" b="1" baseline="30000" dirty="0" smtClean="0"/>
              <a:t> </a:t>
            </a:r>
            <a:endParaRPr lang="ru-RU" sz="4500" b="1" dirty="0" smtClean="0"/>
          </a:p>
          <a:p>
            <a:pPr lvl="0"/>
            <a:r>
              <a:rPr lang="ru-RU" sz="4500" b="1" dirty="0" smtClean="0"/>
              <a:t>Автор не случайно приводит слова (кого)…</a:t>
            </a:r>
          </a:p>
          <a:p>
            <a:r>
              <a:rPr lang="ru-RU" sz="4500" b="1" baseline="30000" dirty="0" smtClean="0"/>
              <a:t> </a:t>
            </a:r>
            <a:endParaRPr lang="ru-RU" sz="4500" b="1" dirty="0" smtClean="0"/>
          </a:p>
          <a:p>
            <a:pPr lvl="0"/>
            <a:r>
              <a:rPr lang="ru-RU" sz="4500" b="1" dirty="0" smtClean="0"/>
              <a:t>Автор разделяет мнение (кого)….</a:t>
            </a:r>
          </a:p>
          <a:p>
            <a:r>
              <a:rPr lang="ru-RU" sz="4500" b="1" baseline="30000" dirty="0" smtClean="0"/>
              <a:t> </a:t>
            </a:r>
            <a:endParaRPr lang="ru-RU" sz="4500" b="1" dirty="0" smtClean="0"/>
          </a:p>
          <a:p>
            <a:pPr lvl="0"/>
            <a:r>
              <a:rPr lang="ru-RU" sz="4500" b="1" dirty="0" smtClean="0"/>
              <a:t>Автор спорит (с кем)…</a:t>
            </a:r>
          </a:p>
          <a:p>
            <a:r>
              <a:rPr lang="ru-RU" sz="4500" b="1" baseline="30000" dirty="0" smtClean="0"/>
              <a:t> </a:t>
            </a:r>
            <a:endParaRPr lang="ru-RU" sz="4500" b="1" dirty="0" smtClean="0"/>
          </a:p>
          <a:p>
            <a:pPr lvl="0"/>
            <a:r>
              <a:rPr lang="ru-RU" sz="4500" b="1" dirty="0" smtClean="0"/>
              <a:t>Думаю, нужно обратить внимание на мысль о том, что…</a:t>
            </a:r>
          </a:p>
          <a:p>
            <a:r>
              <a:rPr lang="ru-RU" sz="4500" b="1" baseline="30000" dirty="0" smtClean="0"/>
              <a:t> </a:t>
            </a:r>
            <a:endParaRPr lang="ru-RU" sz="4500" b="1" dirty="0" smtClean="0"/>
          </a:p>
          <a:p>
            <a:pPr lvl="0"/>
            <a:r>
              <a:rPr lang="ru-RU" sz="4500" b="1" dirty="0" smtClean="0"/>
              <a:t>Особого внимания заслуживает мнение автора о…</a:t>
            </a:r>
          </a:p>
          <a:p>
            <a:pPr>
              <a:buNone/>
            </a:pPr>
            <a:r>
              <a:rPr lang="ru-RU" sz="4500" b="1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1556792"/>
            <a:ext cx="3657600" cy="4691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Писатель изображает (кого, что)…</a:t>
            </a:r>
          </a:p>
          <a:p>
            <a:r>
              <a:rPr lang="ru-RU" b="1" baseline="30000" dirty="0" smtClean="0"/>
              <a:t> </a:t>
            </a:r>
            <a:endParaRPr lang="ru-RU" b="1" dirty="0" smtClean="0"/>
          </a:p>
          <a:p>
            <a:pPr lvl="0"/>
            <a:r>
              <a:rPr lang="ru-RU" b="1" dirty="0" smtClean="0"/>
              <a:t>Герой говорит: «…»</a:t>
            </a:r>
          </a:p>
          <a:p>
            <a:r>
              <a:rPr lang="ru-RU" b="1" baseline="30000" dirty="0" smtClean="0"/>
              <a:t> </a:t>
            </a:r>
            <a:endParaRPr lang="ru-RU" b="1" dirty="0" smtClean="0"/>
          </a:p>
          <a:p>
            <a:pPr lvl="0"/>
            <a:r>
              <a:rPr lang="ru-RU" b="1" dirty="0" smtClean="0"/>
              <a:t>Стоит обратить внимание на мысли (слова, поступки) героя…</a:t>
            </a:r>
          </a:p>
          <a:p>
            <a:r>
              <a:rPr lang="ru-RU" b="1" baseline="30000" dirty="0" smtClean="0"/>
              <a:t> </a:t>
            </a:r>
            <a:endParaRPr lang="ru-RU" b="1" dirty="0" smtClean="0"/>
          </a:p>
          <a:p>
            <a:pPr lvl="0"/>
            <a:r>
              <a:rPr lang="ru-RU" b="1" dirty="0" smtClean="0"/>
              <a:t>Особого внимания заслуживает такая художественная деталь, как…</a:t>
            </a:r>
          </a:p>
          <a:p>
            <a:r>
              <a:rPr lang="ru-RU" b="1" baseline="30000" dirty="0" smtClean="0"/>
              <a:t> </a:t>
            </a:r>
            <a:endParaRPr lang="ru-RU" b="1" dirty="0" smtClean="0"/>
          </a:p>
          <a:p>
            <a:pPr lvl="0"/>
            <a:r>
              <a:rPr lang="ru-RU" b="1" dirty="0" smtClean="0"/>
              <a:t>Симпатии автора на стороне героя, который…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692696"/>
            <a:ext cx="3657600" cy="7920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Публицистический текст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692696"/>
            <a:ext cx="3657600" cy="7920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Художественный текст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5438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</a:t>
            </a:r>
            <a:r>
              <a:rPr lang="ru-RU" dirty="0" smtClean="0">
                <a:solidFill>
                  <a:srgbClr val="FF0000"/>
                </a:solidFill>
              </a:rPr>
              <a:t>Поясняем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примеры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1628800"/>
            <a:ext cx="3657600" cy="4619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b="1" dirty="0" smtClean="0"/>
              <a:t> </a:t>
            </a:r>
          </a:p>
          <a:p>
            <a:pPr lvl="0"/>
            <a:r>
              <a:rPr lang="ru-RU" sz="3300" dirty="0" smtClean="0"/>
              <a:t>Писатель хочет сказать, что…</a:t>
            </a:r>
          </a:p>
          <a:p>
            <a:pPr lvl="0"/>
            <a:r>
              <a:rPr lang="ru-RU" sz="3300" dirty="0" smtClean="0"/>
              <a:t>Этот пример показывает, что…</a:t>
            </a:r>
          </a:p>
          <a:p>
            <a:endParaRPr lang="ru-RU" sz="3300" dirty="0" smtClean="0"/>
          </a:p>
          <a:p>
            <a:pPr lvl="0"/>
            <a:r>
              <a:rPr lang="ru-RU" sz="3300" dirty="0" smtClean="0"/>
              <a:t>Смысл этого высказывания в том, что…</a:t>
            </a:r>
          </a:p>
          <a:p>
            <a:pPr>
              <a:buNone/>
            </a:pPr>
            <a:r>
              <a:rPr lang="ru-RU" sz="3300" baseline="30000" dirty="0" smtClean="0"/>
              <a:t> </a:t>
            </a:r>
            <a:endParaRPr lang="ru-RU" sz="3300" dirty="0" smtClean="0"/>
          </a:p>
          <a:p>
            <a:pPr lvl="0"/>
            <a:r>
              <a:rPr lang="ru-RU" sz="3300" dirty="0" smtClean="0"/>
              <a:t>Эти слова убедительно доказывают, что…</a:t>
            </a:r>
          </a:p>
          <a:p>
            <a:pPr>
              <a:buNone/>
            </a:pPr>
            <a:r>
              <a:rPr lang="ru-RU" sz="3300" baseline="30000" dirty="0" smtClean="0"/>
              <a:t> </a:t>
            </a:r>
            <a:endParaRPr lang="ru-RU" sz="3300" dirty="0" smtClean="0"/>
          </a:p>
          <a:p>
            <a:pPr lvl="0"/>
            <a:r>
              <a:rPr lang="ru-RU" sz="3300" dirty="0" smtClean="0"/>
              <a:t>Я думаю, этим примером автор хотел показать…</a:t>
            </a:r>
          </a:p>
          <a:p>
            <a:pPr>
              <a:buNone/>
            </a:pPr>
            <a:r>
              <a:rPr lang="ru-RU" sz="3300" baseline="30000" dirty="0" smtClean="0"/>
              <a:t> </a:t>
            </a:r>
            <a:endParaRPr lang="ru-RU" sz="3300" dirty="0" smtClean="0"/>
          </a:p>
          <a:p>
            <a:pPr lvl="0"/>
            <a:r>
              <a:rPr lang="ru-RU" sz="3300" dirty="0" smtClean="0"/>
              <a:t>Приведённые слова содержат глубокий смысл…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5" y="1556792"/>
            <a:ext cx="3657600" cy="4691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Автор не случайно обращает наше внимание на…</a:t>
            </a:r>
          </a:p>
          <a:p>
            <a:pPr>
              <a:buNone/>
            </a:pPr>
            <a:r>
              <a:rPr lang="ru-RU" baseline="30000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Поступок героя показывает, что…</a:t>
            </a:r>
          </a:p>
          <a:p>
            <a:pPr>
              <a:buNone/>
            </a:pPr>
            <a:r>
              <a:rPr lang="ru-RU" baseline="30000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Слова (мысли) героя позволяют увидеть….</a:t>
            </a:r>
          </a:p>
          <a:p>
            <a:pPr>
              <a:buNone/>
            </a:pPr>
            <a:r>
              <a:rPr lang="ru-RU" baseline="30000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Я думаю, описанная ситуация заслуживает особого внимания, потому что…</a:t>
            </a:r>
          </a:p>
          <a:p>
            <a:pPr>
              <a:buNone/>
            </a:pPr>
            <a:r>
              <a:rPr lang="ru-RU" baseline="30000" dirty="0" smtClean="0"/>
              <a:t> </a:t>
            </a:r>
            <a:endParaRPr lang="ru-RU" dirty="0" smtClean="0"/>
          </a:p>
          <a:p>
            <a:pPr lvl="0"/>
            <a:r>
              <a:rPr lang="ru-RU" dirty="0" smtClean="0"/>
              <a:t>Эти события автор описывает, чтобы…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692696"/>
            <a:ext cx="3657600" cy="7920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Публицистический текст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43400" y="692696"/>
            <a:ext cx="3657600" cy="79208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Художественный текст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80920" cy="11430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   КОМПОЗИЦИЯ СОЧИНЕНИЯ</a:t>
            </a:r>
            <a:r>
              <a:rPr lang="ru-RU" b="1" dirty="0" smtClean="0">
                <a:solidFill>
                  <a:srgbClr val="FF0000"/>
                </a:solidFill>
              </a:rPr>
              <a:t> ЕГЭ 2021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 fontScale="92500"/>
          </a:bodyPr>
          <a:lstStyle/>
          <a:p>
            <a:pPr lvl="0"/>
            <a:r>
              <a:rPr lang="ru-RU" b="1" i="1" dirty="0" smtClean="0"/>
              <a:t>1.Проблема (</a:t>
            </a:r>
            <a:r>
              <a:rPr lang="ru-RU" b="1" i="1" dirty="0" err="1" smtClean="0"/>
              <a:t>=тезис</a:t>
            </a:r>
            <a:r>
              <a:rPr lang="ru-RU" b="1" i="1" dirty="0" smtClean="0"/>
              <a:t>)</a:t>
            </a:r>
            <a:endParaRPr lang="ru-RU" dirty="0" smtClean="0"/>
          </a:p>
          <a:p>
            <a:r>
              <a:rPr lang="ru-RU" sz="2800" b="1" i="1" dirty="0" smtClean="0"/>
              <a:t>2. 1-й пример-иллюстрация. (ТЕКСТ)</a:t>
            </a:r>
            <a:endParaRPr lang="ru-RU" sz="2800" dirty="0" smtClean="0"/>
          </a:p>
          <a:p>
            <a:r>
              <a:rPr lang="ru-RU" sz="2800" b="1" i="1" dirty="0" smtClean="0"/>
              <a:t>3. Комментарий (пояснение к 1-му примеру).</a:t>
            </a:r>
            <a:endParaRPr lang="ru-RU" sz="2800" dirty="0" smtClean="0"/>
          </a:p>
          <a:p>
            <a:r>
              <a:rPr lang="ru-RU" sz="2800" b="1" i="1" dirty="0" smtClean="0"/>
              <a:t>4. 2-й пример-иллюстрация. (ТЕКСТ)</a:t>
            </a:r>
            <a:endParaRPr lang="ru-RU" sz="2800" dirty="0" smtClean="0"/>
          </a:p>
          <a:p>
            <a:r>
              <a:rPr lang="ru-RU" sz="2800" b="1" i="1" dirty="0" smtClean="0"/>
              <a:t>5. Комментарий (пояснение ко 2-му примеру).</a:t>
            </a:r>
            <a:endParaRPr lang="ru-RU" sz="2800" dirty="0" smtClean="0"/>
          </a:p>
          <a:p>
            <a:r>
              <a:rPr lang="ru-RU" sz="2800" b="1" i="1" dirty="0" smtClean="0"/>
              <a:t>6. Смысловая связь между примерами-иллюстрациями и её анализ.</a:t>
            </a:r>
            <a:endParaRPr lang="ru-RU" sz="2800" dirty="0" smtClean="0"/>
          </a:p>
          <a:p>
            <a:r>
              <a:rPr lang="ru-RU" sz="2800" b="1" i="1" dirty="0" smtClean="0"/>
              <a:t>7. Позиция автора. </a:t>
            </a:r>
            <a:endParaRPr lang="ru-RU" sz="2800" dirty="0" smtClean="0"/>
          </a:p>
          <a:p>
            <a:r>
              <a:rPr lang="ru-RU" sz="2800" b="1" i="1" dirty="0" smtClean="0"/>
              <a:t>8. Моё отношение к позиции автора и  обоснование моего отношения. </a:t>
            </a:r>
          </a:p>
          <a:p>
            <a:r>
              <a:rPr lang="ru-RU" sz="2800" b="1" i="1" dirty="0" smtClean="0"/>
              <a:t>9.Вывод.                         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626659"/>
            <a:ext cx="87484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52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54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Указать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смысловую связь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между примерами означает ее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назвать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«автор противопоставляет…», «писатель сравнивает…», «публицист объясняет…».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952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54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Проанализировать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связь между примерами-иллюстрациями означает раскрыть сущность этих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смысловых отношений: в чем смысл этого противопоставления, какие качества героев выявляются в сравнении и т.д.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обозначать связь между примерами?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Указание на связь примеров как </a:t>
            </a:r>
            <a:r>
              <a:rPr lang="ru-RU" u="sng" dirty="0" smtClean="0">
                <a:solidFill>
                  <a:srgbClr val="FF0000"/>
                </a:solidFill>
              </a:rPr>
              <a:t>зачин</a:t>
            </a:r>
            <a:r>
              <a:rPr lang="ru-RU" dirty="0" smtClean="0">
                <a:solidFill>
                  <a:srgbClr val="FF0000"/>
                </a:solidFill>
              </a:rPr>
              <a:t> в комментарии: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Размышляя над проблемой, </a:t>
            </a:r>
            <a:r>
              <a:rPr lang="ru-RU" b="1" u="sng" dirty="0" smtClean="0">
                <a:solidFill>
                  <a:srgbClr val="002060"/>
                </a:solidFill>
              </a:rPr>
              <a:t>писатель противопоставляет двух героев</a:t>
            </a:r>
            <a:r>
              <a:rPr lang="ru-RU" b="1" dirty="0" smtClean="0">
                <a:solidFill>
                  <a:srgbClr val="002060"/>
                </a:solidFill>
              </a:rPr>
              <a:t>, каждый из которых воплощает в себе разное отношение к жизни.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Указание на связь примеров при переходе от 1 ко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….Для сравнения обратимся к другому примеру….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Указание на связь  примеров как итог комментирования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Оба приведенных примера, дополняя друг друга, позволяют увидеть….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Отмечает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Подчеркивает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Обращает внимание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Указывает</a:t>
            </a:r>
          </a:p>
          <a:p>
            <a:r>
              <a:rPr lang="ru-RU" sz="4400" b="1" dirty="0" smtClean="0">
                <a:solidFill>
                  <a:srgbClr val="002060"/>
                </a:solidFill>
              </a:rPr>
              <a:t>Акцентирует внимание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Смысловые отношения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конструкции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противопоставление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Противопоставляя эти примеры, автор показывает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Сравнивая эти примеры, мы можем увидеть…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причина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стало причиной этих событий?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следствие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Это рассуждение приводит  автора к выводу о том, что…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dirty="0" smtClean="0">
                <a:solidFill>
                  <a:srgbClr val="7030A0"/>
                </a:solidFill>
              </a:rPr>
              <a:t>Ф.КРИВИН. «ДВА КАМНЯ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3" name="Picture 105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00034" y="404664"/>
            <a:ext cx="8280920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…размышляет    о  значимости чего…</a:t>
            </a:r>
          </a:p>
          <a:p>
            <a:r>
              <a:rPr lang="ru-RU" dirty="0" smtClean="0"/>
              <a:t>Комментируя  эту проблему, хочется отметить, как…. Читатель понимает:….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Раскрывая суть этого вопроса, прозаик приводит пример того, как… Автор акцентирует внимание на том… Прозаик отмечает…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Смысловая связь «противопоставление»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противопоставление позволяет автору показать, каким….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</a:rPr>
              <a:t>Проблема</a:t>
            </a:r>
            <a:r>
              <a:rPr lang="ru-RU" sz="2800" dirty="0" smtClean="0">
                <a:solidFill>
                  <a:srgbClr val="000000"/>
                </a:solidFill>
                <a:effectLst/>
              </a:rPr>
              <a:t> – это вопрос, над которым рассуждает автор.</a:t>
            </a:r>
          </a:p>
          <a:p>
            <a:pPr indent="180340"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  <a:effectLst/>
            </a:endParaRPr>
          </a:p>
          <a:p>
            <a:pPr indent="180340">
              <a:spcAft>
                <a:spcPts val="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</a:rPr>
              <a:t>Тема</a:t>
            </a:r>
            <a:r>
              <a:rPr lang="ru-RU" sz="2800" dirty="0" smtClean="0">
                <a:solidFill>
                  <a:srgbClr val="000000"/>
                </a:solidFill>
                <a:effectLst/>
              </a:rPr>
              <a:t> – это то, о ком или о чем говорится в тексте.</a:t>
            </a:r>
          </a:p>
          <a:p>
            <a:pPr indent="180340">
              <a:spcAft>
                <a:spcPts val="0"/>
              </a:spcAft>
            </a:pPr>
            <a:endParaRPr lang="ru-RU" sz="2800" dirty="0" smtClean="0">
              <a:solidFill>
                <a:srgbClr val="000000"/>
              </a:solidFill>
            </a:endParaRPr>
          </a:p>
          <a:p>
            <a:pPr indent="180340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</a:rPr>
              <a:t>-</a:t>
            </a:r>
            <a:r>
              <a:rPr lang="ru-RU" sz="2800" dirty="0" smtClean="0">
                <a:solidFill>
                  <a:srgbClr val="0070C0"/>
                </a:solidFill>
                <a:effectLst/>
              </a:rPr>
              <a:t>проблема милосердия, материнства, детства</a:t>
            </a:r>
          </a:p>
          <a:p>
            <a:pPr indent="180340"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(НЕВЕРНО)</a:t>
            </a:r>
          </a:p>
          <a:p>
            <a:pPr indent="180340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</a:rPr>
              <a:t>-проблема выбора между чувством и долгом</a:t>
            </a:r>
          </a:p>
          <a:p>
            <a:pPr indent="180340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</a:rPr>
              <a:t>-проблема безответной любви</a:t>
            </a:r>
          </a:p>
          <a:p>
            <a:pPr indent="180340">
              <a:spcAft>
                <a:spcPts val="0"/>
              </a:spcAft>
            </a:pPr>
            <a:r>
              <a:rPr lang="ru-RU" sz="2800" dirty="0" smtClean="0">
                <a:solidFill>
                  <a:srgbClr val="FF0000"/>
                </a:solidFill>
              </a:rPr>
              <a:t>                            (ВЕРНО)</a:t>
            </a:r>
            <a:endParaRPr lang="ru-RU" sz="2800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Выделение главного +детализация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Приведенные примеры позволяют </a:t>
            </a:r>
            <a:r>
              <a:rPr lang="ru-RU" smtClean="0"/>
              <a:t>писателю показать </a:t>
            </a:r>
            <a:r>
              <a:rPr lang="ru-RU" dirty="0" smtClean="0"/>
              <a:t>отдельные стороны многогранного понятия «добрый человек».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0552077"/>
              </p:ext>
            </p:extLst>
          </p:nvPr>
        </p:nvGraphicFramePr>
        <p:xfrm>
          <a:off x="179512" y="1196752"/>
          <a:ext cx="8352928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4176073"/>
                <a:gridCol w="4176855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Вопросительное предложение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Конструкция «Проблема чего»</a:t>
                      </a:r>
                      <a:endParaRPr lang="ru-RU" sz="2400" b="1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Какими должны быть отношения между родителями и детьми? Этой проблеме посвящён текст (ФИО автора).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Автор поднимает проблему отцов и детей.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Что такое настоящая дружба? Над этой проблемой размышляет автор.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В центре внимания автора проблема дружбы.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В чём заключается доброта? Такова проблема, которую рассматривает автор.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(ФИО автора) предлагает нам задуматься над проблемой проявления доброты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effectLst/>
                          <a:latin typeface="Garamond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1561" y="177115"/>
            <a:ext cx="74046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Два основных способа 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формулировки проблемы</a:t>
            </a:r>
          </a:p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88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Тема-это широкий аспект текста.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Внутри темы мы ищем проблему.</a:t>
            </a:r>
          </a:p>
          <a:p>
            <a:r>
              <a:rPr lang="ru-RU" dirty="0" smtClean="0"/>
              <a:t>Проблема-это вопрос, над которым автор рассуждает в рамках той или иной темы.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Проблема доброты  </a:t>
            </a:r>
            <a:r>
              <a:rPr lang="ru-RU" dirty="0" smtClean="0"/>
              <a:t>-Проблема отношения к доброте</a:t>
            </a:r>
          </a:p>
          <a:p>
            <a:r>
              <a:rPr lang="ru-RU" dirty="0" smtClean="0"/>
              <a:t>-Роль доброты в современном обществе</a:t>
            </a:r>
          </a:p>
          <a:p>
            <a:r>
              <a:rPr lang="ru-RU" dirty="0" smtClean="0"/>
              <a:t>-Влияние доброты на развитие личности человека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5516" y="-35768"/>
            <a:ext cx="871296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ффективный алгоритм выхода на проблему и позицию автора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Определяем,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нравятся ли автору герои?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НЕТ</a:t>
            </a:r>
          </a:p>
          <a:p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</a:t>
            </a:r>
            <a:r>
              <a:rPr lang="ru-RU" sz="2000" dirty="0" smtClean="0">
                <a:latin typeface="Times New Roman"/>
                <a:cs typeface="Times New Roman"/>
              </a:rPr>
              <a:t>				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</a:t>
            </a:r>
            <a:endParaRPr lang="ru-RU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что?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что?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(за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		(за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недоверие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благодарность)	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плохое отношение к людям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</a:t>
            </a:r>
            <a:r>
              <a:rPr lang="ru-RU" sz="2000" b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				</a:t>
            </a:r>
            <a:r>
              <a:rPr lang="ru-RU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Делаем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авторская позиция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 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честным	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доверять людям,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безосновательно 						относиться к людям плохо</a:t>
            </a:r>
          </a:p>
          <a:p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↓↓</a:t>
            </a:r>
            <a:r>
              <a:rPr lang="ru-RU" sz="2000" b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 				</a:t>
            </a:r>
            <a:r>
              <a:rPr lang="ru-RU" sz="2000" b="1" dirty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  <a:r>
              <a:rPr lang="ru-RU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↓↓</a:t>
            </a:r>
            <a:r>
              <a:rPr lang="ru-RU" sz="2000" b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абстрактное существительное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которое объясняет нам, за что герой автору нравится или не нравится, 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будет ключевым в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формулировке проблемы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честности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Формулировка,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исходя из  авторской позиции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доверия людям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отношения общества к человеку.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58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36712"/>
            <a:ext cx="792088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 </a:t>
            </a:r>
            <a:r>
              <a:rPr lang="ru-RU" sz="2200" b="1" dirty="0" smtClean="0"/>
              <a:t>ВЫБИРАЯ ПРОБЛЕМУ, ДУМАЙТЕ НАПЕРЕД:</a:t>
            </a:r>
          </a:p>
          <a:p>
            <a:endParaRPr lang="ru-RU" sz="2200" dirty="0"/>
          </a:p>
          <a:p>
            <a:r>
              <a:rPr lang="ru-RU" sz="2200" dirty="0" smtClean="0"/>
              <a:t>-КАК БУДЕТ СТРОИТЬСЯ КОММЕНТАРИЙ?</a:t>
            </a:r>
          </a:p>
          <a:p>
            <a:endParaRPr lang="ru-RU" sz="2200" dirty="0"/>
          </a:p>
          <a:p>
            <a:r>
              <a:rPr lang="ru-RU" sz="2200" dirty="0" smtClean="0"/>
              <a:t>-КАКИЕ ДВА ПРИМЕРА ПО ЭТОЙ ПРОБЛЕМЕ ВЫ ПРИВЛЕЧЕТЕ  В СВОЕМ КОММЕНТАРИИ? </a:t>
            </a:r>
          </a:p>
          <a:p>
            <a:endParaRPr lang="ru-RU" sz="2200" dirty="0"/>
          </a:p>
          <a:p>
            <a:r>
              <a:rPr lang="ru-RU" sz="2200" dirty="0" smtClean="0"/>
              <a:t> </a:t>
            </a:r>
            <a:r>
              <a:rPr lang="ru-RU" sz="2200" b="1" dirty="0" smtClean="0"/>
              <a:t>ПОМНИТЕ ПРО ПРОБЛЕМУ! </a:t>
            </a:r>
          </a:p>
          <a:p>
            <a:endParaRPr lang="ru-RU" sz="2200" dirty="0" smtClean="0"/>
          </a:p>
          <a:p>
            <a:r>
              <a:rPr lang="ru-RU" sz="2200" dirty="0" smtClean="0"/>
              <a:t>В КАЖДОЙ ЧАСТИ СВОЕЙ РАБОТЫ СВЕРЯЙТЕСЬ С ТЕМ, КАКАЯ ПРОБЛЕМА ВАМИ ЗАЯВЛЕНА.</a:t>
            </a:r>
          </a:p>
          <a:p>
            <a:endParaRPr lang="ru-RU" dirty="0"/>
          </a:p>
          <a:p>
            <a:pPr lvl="0"/>
            <a:r>
              <a:rPr lang="ru-RU" sz="2400" b="1" dirty="0">
                <a:solidFill>
                  <a:srgbClr val="C00000"/>
                </a:solidFill>
              </a:rPr>
              <a:t>РАЗВИВАЙТЕ НАВЫК </a:t>
            </a:r>
            <a:r>
              <a:rPr lang="ru-RU" sz="2400" b="1" dirty="0" smtClean="0">
                <a:solidFill>
                  <a:srgbClr val="C00000"/>
                </a:solidFill>
              </a:rPr>
              <a:t> – </a:t>
            </a:r>
            <a:r>
              <a:rPr lang="ru-RU" sz="2400" b="1" dirty="0">
                <a:solidFill>
                  <a:srgbClr val="C00000"/>
                </a:solidFill>
              </a:rPr>
              <a:t>ПРОВОДИТЬ АНАЛИЗ ТЕКСТА, НАЧИНАЯ С ПЕРВОГО </a:t>
            </a:r>
            <a:r>
              <a:rPr lang="ru-RU" sz="2400" b="1" dirty="0" smtClean="0">
                <a:solidFill>
                  <a:srgbClr val="C00000"/>
                </a:solidFill>
              </a:rPr>
              <a:t>ЧТЕНИЯ! ДЕЛАЙТЕ ПОМЕТЫ В ТЕКСТЕ.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8314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24936" cy="583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</a:rPr>
              <a:t>Как выявить проблему в </a:t>
            </a:r>
            <a:r>
              <a:rPr lang="ru-RU" sz="2400" b="1" dirty="0" smtClean="0">
                <a:solidFill>
                  <a:srgbClr val="FF0000"/>
                </a:solidFill>
                <a:effectLst/>
              </a:rPr>
              <a:t>художественном тексте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?</a:t>
            </a:r>
          </a:p>
          <a:p>
            <a:pPr indent="180340">
              <a:spcAft>
                <a:spcPts val="0"/>
              </a:spcAft>
            </a:pPr>
            <a:endParaRPr lang="ru-RU" sz="2400" dirty="0" smtClean="0">
              <a:solidFill>
                <a:srgbClr val="000000"/>
              </a:solidFill>
              <a:effectLst/>
            </a:endParaRPr>
          </a:p>
          <a:p>
            <a:pPr marL="342900" lvl="0" indent="-3429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Проа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нализируйте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поступки героев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,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отношения между ними.</a:t>
            </a:r>
          </a:p>
          <a:p>
            <a:pPr marL="342900" lvl="0" indent="-342900">
              <a:lnSpc>
                <a:spcPct val="114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ffectLst/>
              </a:rPr>
              <a:t>Определите, какие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положительные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 или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отрицательные человеческие качества 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проявляются в этих поступках, отношениях.</a:t>
            </a:r>
          </a:p>
          <a:p>
            <a:pPr marL="342900" lvl="0" indent="-342900">
              <a:lnSpc>
                <a:spcPct val="114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ffectLst/>
              </a:rPr>
              <a:t>Подберите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абстрактные существительные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, которые называют соответствующие качества (</a:t>
            </a:r>
            <a:r>
              <a:rPr lang="ru-RU" sz="2400" i="1" dirty="0" smtClean="0">
                <a:solidFill>
                  <a:srgbClr val="000000"/>
                </a:solidFill>
                <a:effectLst/>
              </a:rPr>
              <a:t>долг, честь, совесть, благородство - равнодушие, черствость, эгоизм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).</a:t>
            </a:r>
          </a:p>
          <a:p>
            <a:pPr marL="342900" lvl="0" indent="-342900">
              <a:lnSpc>
                <a:spcPct val="114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Сф</a:t>
            </a:r>
            <a:r>
              <a:rPr lang="ru-RU" sz="2400" dirty="0" smtClean="0">
                <a:solidFill>
                  <a:srgbClr val="000000"/>
                </a:solidFill>
                <a:effectLst/>
              </a:rPr>
              <a:t>ормулируйте проблему, </a:t>
            </a:r>
            <a:r>
              <a:rPr lang="ru-RU" sz="2400" b="1" dirty="0" smtClean="0">
                <a:solidFill>
                  <a:srgbClr val="000000"/>
                </a:solidFill>
                <a:effectLst/>
              </a:rPr>
              <a:t>используя выявленные ключевые слова.</a:t>
            </a:r>
            <a:endParaRPr lang="ru-RU" sz="2400" b="1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войны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Проблема проявления героизма</a:t>
            </a:r>
          </a:p>
          <a:p>
            <a:r>
              <a:rPr lang="ru-RU" dirty="0" smtClean="0"/>
              <a:t>Проблема нравственного выбора на войне</a:t>
            </a:r>
          </a:p>
          <a:p>
            <a:r>
              <a:rPr lang="ru-RU" dirty="0" smtClean="0"/>
              <a:t>Проблема поведения человека на войне</a:t>
            </a:r>
          </a:p>
          <a:p>
            <a:r>
              <a:rPr lang="ru-RU" dirty="0" smtClean="0"/>
              <a:t>Проблема проявления гуманизма в тяжелых человеческих условиях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802</Words>
  <Application>Microsoft Office PowerPoint</Application>
  <PresentationFormat>Экран (4:3)</PresentationFormat>
  <Paragraphs>185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Задание 27</vt:lpstr>
      <vt:lpstr>   КОМПОЗИЦИЯ СОЧИНЕНИЯ ЕГЭ 2021 </vt:lpstr>
      <vt:lpstr>Слайд 3</vt:lpstr>
      <vt:lpstr>Слайд 4</vt:lpstr>
      <vt:lpstr>Тема-это широкий аспект текста.</vt:lpstr>
      <vt:lpstr>Слайд 6</vt:lpstr>
      <vt:lpstr>Слайд 7</vt:lpstr>
      <vt:lpstr>Слайд 8</vt:lpstr>
      <vt:lpstr>Тема войны</vt:lpstr>
      <vt:lpstr>Слайд 10</vt:lpstr>
      <vt:lpstr>Комментарий подменяется пересказом</vt:lpstr>
      <vt:lpstr>Это комментарий</vt:lpstr>
      <vt:lpstr>пересказ</vt:lpstr>
      <vt:lpstr>Пояснение-микровывод</vt:lpstr>
      <vt:lpstr>Слайд 15</vt:lpstr>
      <vt:lpstr>Слайд 16</vt:lpstr>
      <vt:lpstr>Слайд 17</vt:lpstr>
      <vt:lpstr>             Приводим примеры</vt:lpstr>
      <vt:lpstr>             Поясняем примеры</vt:lpstr>
      <vt:lpstr>Слайд 20</vt:lpstr>
      <vt:lpstr>Где обозначать связь между примерами?</vt:lpstr>
      <vt:lpstr>Указание на связь примеров при переходе от 1 ко 2.</vt:lpstr>
      <vt:lpstr>Указание на связь  примеров как итог комментирования</vt:lpstr>
      <vt:lpstr>Слайд 24</vt:lpstr>
      <vt:lpstr>Слайд 25</vt:lpstr>
      <vt:lpstr>        Ф.КРИВИН. «ДВА КАМНЯ»</vt:lpstr>
      <vt:lpstr>Слайд 27</vt:lpstr>
      <vt:lpstr>Слайд 28</vt:lpstr>
      <vt:lpstr>Смысловая связь «противопоставление»</vt:lpstr>
      <vt:lpstr>Выделение главного +детализация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27</dc:title>
  <dc:creator>User</dc:creator>
  <cp:lastModifiedBy>User</cp:lastModifiedBy>
  <cp:revision>5</cp:revision>
  <dcterms:created xsi:type="dcterms:W3CDTF">2020-12-07T12:35:05Z</dcterms:created>
  <dcterms:modified xsi:type="dcterms:W3CDTF">2021-02-06T06:42:53Z</dcterms:modified>
</cp:coreProperties>
</file>